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8" r:id="rId8"/>
    <p:sldId id="264" r:id="rId9"/>
    <p:sldId id="265" r:id="rId10"/>
    <p:sldId id="266" r:id="rId11"/>
    <p:sldId id="267" r:id="rId12"/>
  </p:sldIdLst>
  <p:sldSz cx="9144000" cy="6858000" type="screen4x3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01753-FAB7-4DC1-87CE-E8C5C9A93F72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BFDD3-5B39-4EB1-89FE-ED469CDE06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974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C430C4-54EA-49C7-A219-551D20CB8E27}" type="datetimeFigureOut">
              <a:rPr lang="hu-HU" smtClean="0"/>
              <a:t>2019.11.20.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C1C284-B559-4BBA-B681-1475E9A9425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ADHD pszichológus szemmel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Bodnár Csilla</a:t>
            </a:r>
          </a:p>
          <a:p>
            <a:r>
              <a:rPr lang="hu-HU" dirty="0" smtClean="0"/>
              <a:t>Gyermek klinikai szakpszichológus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8974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Részképesség zavarából adódó </a:t>
            </a:r>
            <a:r>
              <a:rPr lang="hu-HU" dirty="0" smtClean="0"/>
              <a:t>másságai 4.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Pihenés biztosítása.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Lehetőség az irányítás nélküli szabad mozgásra. (Közösségbe lenni nekik sokkal nagyobb frusztráció és nagyobb alkalmazkodás, melyben az önmegtartóerő elfárad.)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Számítógép (TV) magánya. 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Fél napos közösségi lét. (Délután kiscsoport.)</a:t>
            </a:r>
          </a:p>
          <a:p>
            <a:r>
              <a:rPr lang="hu-HU" dirty="0" smtClean="0"/>
              <a:t>Megfelelő pihenési idő. (Alvás.)</a:t>
            </a:r>
          </a:p>
          <a:p>
            <a:r>
              <a:rPr lang="hu-HU" dirty="0" smtClean="0"/>
              <a:t>Engedni, hogy azt csinálja amit szeret. Ezek megfelelő használatát megtanítani.(Trambulin, olvasás, gépezés.) Ezek motivációs eszközök is. </a:t>
            </a:r>
          </a:p>
          <a:p>
            <a:r>
              <a:rPr lang="hu-HU" dirty="0" smtClean="0"/>
              <a:t>Feladatok részekre bontása. (Hosszú ideig nem tudja fenntartani a figyelmet.) </a:t>
            </a:r>
          </a:p>
          <a:p>
            <a:r>
              <a:rPr lang="hu-HU" dirty="0" smtClean="0"/>
              <a:t>Programokba inkább olyat amibe neki is könnyű részt venni. 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hu-HU" dirty="0" smtClean="0"/>
              <a:t>Eltérés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Kezelésük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9655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1026" name="Picture 2" descr="G:\Eszterláncos anyagok\Hiperaktívitás\Mézga csalá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428587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02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Figyelemhiányos/hiperaktivitás </a:t>
            </a:r>
            <a:r>
              <a:rPr lang="hu-HU" dirty="0" smtClean="0"/>
              <a:t>zavar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/>
              <a:t>Gyakran nem fordít kellő figyelmet a részletekre, vagy gondatlan hibák történnek az iskolai munkában, a munkahelyen vagy más tevékenységek során.</a:t>
            </a:r>
          </a:p>
          <a:p>
            <a:r>
              <a:rPr lang="hu-HU" dirty="0"/>
              <a:t>Gyakran nehézségekbe ütközik a rekreációs feladatok vagy tevékenységek figyelembevétele.</a:t>
            </a:r>
          </a:p>
          <a:p>
            <a:r>
              <a:rPr lang="hu-HU" dirty="0"/>
              <a:t>Gyakran úgy tűnik, hogy nem hallgatja meg, amikor közvetlenül beszélt vele.</a:t>
            </a:r>
          </a:p>
          <a:p>
            <a:r>
              <a:rPr lang="hu-HU" dirty="0"/>
              <a:t>Gyakran nem követi az utasításokat, és nem teljesíti a házi feladatot, a házimunkát vagy a munkát.</a:t>
            </a:r>
          </a:p>
          <a:p>
            <a:r>
              <a:rPr lang="hu-HU" dirty="0"/>
              <a:t>Gyakran nehézséget okoz a feladatok és tevékenységek megszervezése.</a:t>
            </a:r>
          </a:p>
          <a:p>
            <a:r>
              <a:rPr lang="hu-HU" dirty="0"/>
              <a:t>Gyakran elkerüli, nem szereti, vagy nem lelkesedik a tartós mentális erőfeszítést igénylő feladatok kezdeményezésében.</a:t>
            </a:r>
          </a:p>
          <a:p>
            <a:r>
              <a:rPr lang="hu-HU" dirty="0"/>
              <a:t>Gyakran elveszíti a feladatokhoz vagy tevékenységekhez szükséges dolgokat.</a:t>
            </a:r>
          </a:p>
          <a:p>
            <a:r>
              <a:rPr lang="hu-HU" dirty="0"/>
              <a:t>Gyakran könnyen </a:t>
            </a:r>
            <a:r>
              <a:rPr lang="hu-HU" dirty="0" smtClean="0"/>
              <a:t>zavarják </a:t>
            </a:r>
            <a:r>
              <a:rPr lang="hu-HU" dirty="0"/>
              <a:t>a külső ingerek.</a:t>
            </a:r>
          </a:p>
          <a:p>
            <a:r>
              <a:rPr lang="hu-HU" dirty="0"/>
              <a:t>Gyakran elfelejti a mindennapi tevékenységeket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/>
              <a:t>Gyakran kezével vagy lábával, vagy az ülésen </a:t>
            </a:r>
            <a:r>
              <a:rPr lang="hu-HU" dirty="0" smtClean="0"/>
              <a:t>rángatózik, babrál, mocorog. </a:t>
            </a:r>
            <a:endParaRPr lang="hu-HU" dirty="0"/>
          </a:p>
          <a:p>
            <a:r>
              <a:rPr lang="hu-HU" dirty="0"/>
              <a:t>Gyakran felemelkedik olyan helyzetekben, ahol várhatóan </a:t>
            </a:r>
            <a:r>
              <a:rPr lang="hu-HU" dirty="0" smtClean="0"/>
              <a:t>ott kellene maradnia.</a:t>
            </a:r>
            <a:endParaRPr lang="hu-HU" dirty="0"/>
          </a:p>
          <a:p>
            <a:r>
              <a:rPr lang="hu-HU" dirty="0"/>
              <a:t>Gyakran fut vagy mászik olyan helyzetekben, ahol nem megfelelő</a:t>
            </a:r>
            <a:r>
              <a:rPr lang="hu-HU" dirty="0" smtClean="0"/>
              <a:t>. (Veszélykereső magatartás.) </a:t>
            </a:r>
            <a:endParaRPr lang="hu-HU" dirty="0"/>
          </a:p>
          <a:p>
            <a:r>
              <a:rPr lang="hu-HU" dirty="0"/>
              <a:t>Gyakran képtelen játszani vagy nyugodtan részt venni szabadidős tevékenységekben.</a:t>
            </a:r>
          </a:p>
          <a:p>
            <a:r>
              <a:rPr lang="hu-HU" dirty="0"/>
              <a:t>Gyakran "elfoglalt", úgy, mintha "egy motor </a:t>
            </a:r>
            <a:r>
              <a:rPr lang="hu-HU" dirty="0" smtClean="0"/>
              <a:t>hajtaná".</a:t>
            </a:r>
            <a:endParaRPr lang="hu-HU" dirty="0"/>
          </a:p>
          <a:p>
            <a:r>
              <a:rPr lang="hu-HU" dirty="0"/>
              <a:t>Gyakran </a:t>
            </a:r>
            <a:r>
              <a:rPr lang="hu-HU" dirty="0" smtClean="0"/>
              <a:t>túl sokat, folyamatosan </a:t>
            </a:r>
            <a:r>
              <a:rPr lang="hu-HU" dirty="0"/>
              <a:t>beszél.</a:t>
            </a:r>
          </a:p>
          <a:p>
            <a:r>
              <a:rPr lang="hu-HU" dirty="0"/>
              <a:t>Gyakran </a:t>
            </a:r>
            <a:r>
              <a:rPr lang="hu-HU" dirty="0" smtClean="0"/>
              <a:t>váratlanul, egy </a:t>
            </a:r>
            <a:r>
              <a:rPr lang="hu-HU" dirty="0"/>
              <a:t>kérdés befejezése előtt válaszol.</a:t>
            </a:r>
          </a:p>
          <a:p>
            <a:r>
              <a:rPr lang="hu-HU" dirty="0"/>
              <a:t>Gyakran nehéz neki </a:t>
            </a:r>
            <a:r>
              <a:rPr lang="hu-HU" dirty="0" smtClean="0"/>
              <a:t>változtatni valamin. Hirtelen változásokhoz nehezen alkalmazkodik. </a:t>
            </a:r>
            <a:endParaRPr lang="hu-HU" dirty="0"/>
          </a:p>
          <a:p>
            <a:r>
              <a:rPr lang="hu-HU" dirty="0"/>
              <a:t>Gyakran megszakítja vagy zavarja </a:t>
            </a:r>
            <a:r>
              <a:rPr lang="hu-HU" dirty="0" smtClean="0"/>
              <a:t>másokkal való közös munkát, játékot.</a:t>
            </a:r>
            <a:endParaRPr lang="hu-HU" dirty="0"/>
          </a:p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figyelemhiány (figyelmetlenség) tünetei</a:t>
            </a: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hiperaktivitás és az impulzivitás tünetei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401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Figyelemhiányos/hiperaktivitás </a:t>
            </a:r>
            <a:r>
              <a:rPr lang="hu-HU" dirty="0" smtClean="0"/>
              <a:t>zavar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tünetek közül néhánynak a 12 éves kor előtt kellett jelen lennie, 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/>
              <a:t>a tünetek legalább két különböző összefüggésben (otthon, iskola, barátok, tevékenységek, stb</a:t>
            </a:r>
            <a:r>
              <a:rPr lang="hu-HU" dirty="0" smtClean="0"/>
              <a:t>.) jelen vannak</a:t>
            </a:r>
          </a:p>
          <a:p>
            <a:r>
              <a:rPr lang="hu-HU" dirty="0" smtClean="0"/>
              <a:t>egyértelmű </a:t>
            </a:r>
            <a:r>
              <a:rPr lang="hu-HU" dirty="0"/>
              <a:t>bizonyíték van arra, hogy ezek a tünetek zavarják a társadalmi, tudományos vagy foglalkozási </a:t>
            </a:r>
            <a:r>
              <a:rPr lang="hu-HU" dirty="0" smtClean="0"/>
              <a:t>funkciókat,</a:t>
            </a:r>
          </a:p>
          <a:p>
            <a:r>
              <a:rPr lang="hu-HU" dirty="0" smtClean="0"/>
              <a:t>tüneteket </a:t>
            </a:r>
            <a:r>
              <a:rPr lang="hu-HU" dirty="0"/>
              <a:t>nem okozhatja egy másik betegség, amely jobban meghatározza a beteg helyzetét.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9187" y="3405187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 helye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+ </a:t>
            </a:r>
            <a:r>
              <a:rPr lang="hu-HU" b="0" dirty="0"/>
              <a:t>Amerikai Pszichiátriai Szövetség hozzáteszi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Ebből következik: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04048" y="256490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Ő egy rossz (gonosz) gyerek. 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61813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Pedig…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0828"/>
            <a:ext cx="3657600" cy="3210743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895" y="1600200"/>
            <a:ext cx="2670560" cy="4572000"/>
          </a:xfrm>
        </p:spPr>
      </p:pic>
    </p:spTree>
    <p:extLst>
      <p:ext uri="{BB962C8B-B14F-4D97-AF65-F5344CB8AC3E}">
        <p14:creationId xmlns:p14="http://schemas.microsoft.com/office/powerpoint/2010/main" val="317857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Személyiség alakulására ható tényezők: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Érzelem szabályozás nehézségei, ha a szülő és felnőtt környezet nem tudja őt megtartani. (Annak elfogadása, hogy ő </a:t>
            </a:r>
            <a:r>
              <a:rPr lang="hu-HU" dirty="0" err="1" smtClean="0"/>
              <a:t>ADHD-s</a:t>
            </a:r>
            <a:r>
              <a:rPr lang="hu-HU" dirty="0" smtClean="0"/>
              <a:t>. Szakemberként szülő nehézségeinek elfogadása.) </a:t>
            </a:r>
          </a:p>
          <a:p>
            <a:r>
              <a:rPr lang="hu-HU" dirty="0" smtClean="0"/>
              <a:t>Környezet tükröző szerepe. (Temperamentumbeli illeszkedés.) </a:t>
            </a:r>
          </a:p>
          <a:p>
            <a:r>
              <a:rPr lang="hu-HU" dirty="0" smtClean="0"/>
              <a:t>Önmagát beteljesítő jóslat.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938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Részképesség zavarából adódó másságai 1.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u-HU" dirty="0" smtClean="0"/>
              <a:t>Közösségben tünetei általában felerősödnek. 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hu-HU" sz="1200" dirty="0" smtClean="0"/>
              <a:t>Segítsük, hogy a figyelemzavarból adódó kudarcai minimalizálódjanak: figyelem felkeltő intézkedések: személyes elérhetőség, testi kontaktus, négyszemközti, személyes, részekre bontott, rövid kommunikáció.</a:t>
            </a:r>
          </a:p>
          <a:p>
            <a:r>
              <a:rPr lang="hu-HU" sz="1200" dirty="0" smtClean="0"/>
              <a:t>Nem megszégyenítő rövid idejű izoláció biztosítása, kiemelés a csoportból. </a:t>
            </a:r>
          </a:p>
          <a:p>
            <a:r>
              <a:rPr lang="hu-HU" sz="1200" dirty="0" smtClean="0"/>
              <a:t>Olyan tevékenység biztosítása, mely a nagyobb mozgásigényt kielégíti. </a:t>
            </a:r>
          </a:p>
          <a:p>
            <a:r>
              <a:rPr lang="hu-HU" sz="1200" dirty="0" smtClean="0"/>
              <a:t>Az unalom elkerülése érdekében a figyelmi kapacitás lekötése. (Plusz feladatadás, nem zavaró másik tevékenység engedélyezése. </a:t>
            </a:r>
          </a:p>
          <a:p>
            <a:r>
              <a:rPr lang="hu-HU" sz="1200" dirty="0" err="1" smtClean="0"/>
              <a:t>Hipermotil</a:t>
            </a:r>
            <a:r>
              <a:rPr lang="hu-HU" sz="1200" dirty="0" smtClean="0"/>
              <a:t> viselkedés (piszkál, babrál, lábát lógatja, feszeng stb.) figyelmen </a:t>
            </a:r>
            <a:r>
              <a:rPr lang="hu-HU" sz="1200" dirty="0" err="1" smtClean="0"/>
              <a:t>kivül</a:t>
            </a:r>
            <a:r>
              <a:rPr lang="hu-HU" sz="1200" dirty="0" smtClean="0"/>
              <a:t> hagyása amennyiben együttműködik. </a:t>
            </a:r>
          </a:p>
          <a:p>
            <a:r>
              <a:rPr lang="hu-HU" sz="1200" dirty="0" smtClean="0"/>
              <a:t>Impulzivitás levezetésében segítsük a gyermeket indulatai </a:t>
            </a:r>
            <a:r>
              <a:rPr lang="hu-HU" sz="1200" dirty="0" err="1" smtClean="0"/>
              <a:t>proszociálisabb</a:t>
            </a:r>
            <a:r>
              <a:rPr lang="hu-HU" sz="1200" dirty="0" smtClean="0"/>
              <a:t> levezetésében.</a:t>
            </a:r>
          </a:p>
          <a:p>
            <a:pPr marL="0" indent="0">
              <a:buNone/>
            </a:pPr>
            <a:r>
              <a:rPr lang="hu-HU" sz="1000" dirty="0" smtClean="0"/>
              <a:t> </a:t>
            </a:r>
            <a:endParaRPr lang="hu-HU" sz="1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hu-HU" dirty="0" smtClean="0"/>
              <a:t>Eltérések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kezelésük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26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Részképesség zavarából adódó másságai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u-HU" dirty="0"/>
              <a:t>Közösségben tünetei általában felerősödnek. 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Tegyük lehetővé a bocsánatkérést, a jóvátételt a bűntudat csökkentésére. (A szorongás tovább rontja a figyelmi teljesítményt, pszichoszomatikus betegségek, elkerülő magatartás kialakulásához vezethet. </a:t>
            </a:r>
          </a:p>
          <a:p>
            <a:r>
              <a:rPr lang="hu-HU" b="1" dirty="0"/>
              <a:t>Segítsük őt abban, hogy </a:t>
            </a:r>
            <a:r>
              <a:rPr lang="hu-HU" b="1" dirty="0" err="1"/>
              <a:t>proszociális</a:t>
            </a:r>
            <a:r>
              <a:rPr lang="hu-HU" b="1" dirty="0"/>
              <a:t> módon tudjon együtt lenni a többi emberrel, úgy hogy sajátosságait elfogadjuk. Higgyünk a gyermek fejlődésében és segítsük, hogy ő is higgyen ebben. Inkább jutalmazással változtassunk, mint büntetéssel. </a:t>
            </a:r>
          </a:p>
          <a:p>
            <a:r>
              <a:rPr lang="hu-HU" b="1" dirty="0"/>
              <a:t>Magatartás terápia ebben segíthet.  (Tisztázza az elvárt szabályokat.) </a:t>
            </a:r>
          </a:p>
          <a:p>
            <a:r>
              <a:rPr lang="hu-HU" dirty="0"/>
              <a:t>Lehetőleg annyit legyen közösségbe amennyit a gyermek elbír és a beilleszkedéséhez szükséges.  Iskolaotthon nekik ezért nem való.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hu-HU" dirty="0"/>
              <a:t>Eltérések</a:t>
            </a:r>
          </a:p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Kezelésük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300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Részképesség zavarából adódó </a:t>
            </a:r>
            <a:r>
              <a:rPr lang="hu-HU" dirty="0" smtClean="0"/>
              <a:t>másságai 2.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Mentális képesség és teljesítmény diszkrepanciája.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Egyenetlen teljesítmény.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Unatkozik az órán: gyors munkatempó, elveszítette a fonalat.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Túl lassú: Kompenzációs mechanizmusok lelassítják.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Sor- és elemtévesztési problémák.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Szintézis nehezen megy. (Többszempont együtt tartása.)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Új típusú feladatokra nehezebben hangolódig.  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 smtClean="0"/>
              <a:t>Fogadjuk el! (Könnyen kibillen az egyensúlyából.) Kapjon javítási lehetőséget, esetleg kislétszám mellett. </a:t>
            </a:r>
          </a:p>
          <a:p>
            <a:r>
              <a:rPr lang="hu-HU" dirty="0" smtClean="0"/>
              <a:t>Plusz feladat adása, önellenőrzés az unalom ellen. Kicsiknél irányított időtöltés. </a:t>
            </a:r>
          </a:p>
          <a:p>
            <a:r>
              <a:rPr lang="hu-HU" dirty="0" smtClean="0"/>
              <a:t>Szóbeli számonkérés: ott egyéni tempó inkább lehet. Általában nehezebben megy nekik az írás. </a:t>
            </a:r>
          </a:p>
          <a:p>
            <a:r>
              <a:rPr lang="hu-HU" dirty="0" smtClean="0"/>
              <a:t>Segédeszközök használata: ujj, sorkövető. </a:t>
            </a:r>
          </a:p>
          <a:p>
            <a:r>
              <a:rPr lang="hu-HU" dirty="0" smtClean="0"/>
              <a:t>Egyéni korrepetálás a kihagyott részek átbeszélésére. </a:t>
            </a:r>
          </a:p>
          <a:p>
            <a:r>
              <a:rPr lang="hu-HU" dirty="0" smtClean="0"/>
              <a:t>Szintézis segítése ábrák, képek, táblázatok készítésével. Jó, rövid, lényegre törő összefoglalás. </a:t>
            </a:r>
          </a:p>
          <a:p>
            <a:r>
              <a:rPr lang="hu-HU" dirty="0" smtClean="0"/>
              <a:t>Új helyzetben hagyjunk időt a </a:t>
            </a:r>
            <a:r>
              <a:rPr lang="hu-HU" dirty="0" err="1" smtClean="0"/>
              <a:t>ráhangolódásra</a:t>
            </a:r>
            <a:r>
              <a:rPr lang="hu-HU" dirty="0" smtClean="0"/>
              <a:t>. A rutin segíti a viselkedés béli és mentális alkalmazkodást. </a:t>
            </a:r>
          </a:p>
          <a:p>
            <a:pPr marL="0" indent="0">
              <a:buNone/>
            </a:pPr>
            <a:r>
              <a:rPr lang="hu-HU" dirty="0" smtClean="0"/>
              <a:t>Ingerkereső, de a túl sok változatos inger túlterheli az idegrendszert és tünetei romlanak.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hu-HU" dirty="0" smtClean="0"/>
              <a:t>Eltérések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Kezelésük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048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Részképesség zavarából adódó </a:t>
            </a:r>
            <a:r>
              <a:rPr lang="hu-HU" dirty="0" smtClean="0"/>
              <a:t>másságai 3.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Viselkedés szabályozás:</a:t>
            </a:r>
          </a:p>
          <a:p>
            <a:r>
              <a:rPr lang="hu-HU" dirty="0" smtClean="0"/>
              <a:t>Nem teljesíti a kéréseket.</a:t>
            </a:r>
          </a:p>
          <a:p>
            <a:r>
              <a:rPr lang="hu-HU" dirty="0" smtClean="0"/>
              <a:t>Impulzus kontroll zavara.</a:t>
            </a:r>
          </a:p>
          <a:p>
            <a:r>
              <a:rPr lang="hu-HU" dirty="0" smtClean="0"/>
              <a:t>Izgalom keresés, nagyobb </a:t>
            </a:r>
            <a:r>
              <a:rPr lang="hu-HU" dirty="0" err="1" smtClean="0"/>
              <a:t>explorációs</a:t>
            </a:r>
            <a:r>
              <a:rPr lang="hu-HU" dirty="0" smtClean="0"/>
              <a:t> drive. (Úgy mond rossz gyerekek társaságát keresi.) 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Személyes kontaktus keresése. </a:t>
            </a:r>
          </a:p>
          <a:p>
            <a:r>
              <a:rPr lang="hu-HU" dirty="0" smtClean="0"/>
              <a:t>Mit tehetne mást mikor indulatos. Ha így viselkedik jutalmazzuk. (Sokszor csak dicséret.) </a:t>
            </a:r>
          </a:p>
          <a:p>
            <a:r>
              <a:rPr lang="hu-HU" dirty="0" smtClean="0"/>
              <a:t>Nem mindig ő a hibás. (Sokszor a másik szabályt bont meg, véletlen meglöki.) Nehezen tesznek különbséget szándékos és nem szándékos cselekedetek között. </a:t>
            </a:r>
          </a:p>
          <a:p>
            <a:r>
              <a:rPr lang="hu-HU" dirty="0" smtClean="0"/>
              <a:t>Agresszív örvény megszakítása, időbe történő beavatkozás. </a:t>
            </a:r>
          </a:p>
          <a:p>
            <a:r>
              <a:rPr lang="hu-HU" dirty="0" smtClean="0"/>
              <a:t>Izgalom keresés irányának </a:t>
            </a:r>
            <a:r>
              <a:rPr lang="hu-HU" dirty="0" err="1" smtClean="0"/>
              <a:t>proszociális</a:t>
            </a:r>
            <a:r>
              <a:rPr lang="hu-HU" dirty="0" smtClean="0"/>
              <a:t> módja (sport, kincskeresés, fizikai munka. )</a:t>
            </a:r>
          </a:p>
          <a:p>
            <a:r>
              <a:rPr lang="hu-HU" dirty="0" smtClean="0"/>
              <a:t>Számukra a szünet nagyon fontos.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hu-HU" dirty="0" smtClean="0"/>
              <a:t>Eltérés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Kezelésük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2241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969</Words>
  <Application>Microsoft Office PowerPoint</Application>
  <PresentationFormat>Diavetítés a képernyőre (4:3 oldalarány)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Loggia</vt:lpstr>
      <vt:lpstr>ADHD pszichológus szemmel </vt:lpstr>
      <vt:lpstr>Figyelemhiányos/hiperaktivitás zavar</vt:lpstr>
      <vt:lpstr>Figyelemhiányos/hiperaktivitás zavar</vt:lpstr>
      <vt:lpstr>Pedig…</vt:lpstr>
      <vt:lpstr>Személyiség alakulására ható tényezők:</vt:lpstr>
      <vt:lpstr>Részképesség zavarából adódó másságai 1.</vt:lpstr>
      <vt:lpstr>Részképesség zavarából adódó másságai 1.</vt:lpstr>
      <vt:lpstr>Részképesség zavarából adódó másságai 2.</vt:lpstr>
      <vt:lpstr>Részképesség zavarából adódó másságai 3.</vt:lpstr>
      <vt:lpstr>Részképesség zavarából adódó másságai 4. 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 pszichológus szemmel</dc:title>
  <dc:creator>David</dc:creator>
  <cp:lastModifiedBy>David</cp:lastModifiedBy>
  <cp:revision>14</cp:revision>
  <cp:lastPrinted>2019-11-20T06:01:22Z</cp:lastPrinted>
  <dcterms:created xsi:type="dcterms:W3CDTF">2019-11-13T06:18:35Z</dcterms:created>
  <dcterms:modified xsi:type="dcterms:W3CDTF">2019-11-20T06:04:54Z</dcterms:modified>
</cp:coreProperties>
</file>